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7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88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34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07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12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9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4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8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4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32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75374"/>
          </a:xfrm>
        </p:spPr>
        <p:txBody>
          <a:bodyPr/>
          <a:lstStyle/>
          <a:p>
            <a:r>
              <a:rPr lang="en-US" dirty="0"/>
              <a:t>2019/2020 Proposed General Fund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Middle Bucks Institute of Technology</a:t>
            </a:r>
          </a:p>
          <a:p>
            <a:r>
              <a:rPr lang="en-US" dirty="0"/>
              <a:t>APRIL 8, 2019</a:t>
            </a:r>
          </a:p>
        </p:txBody>
      </p:sp>
      <p:pic>
        <p:nvPicPr>
          <p:cNvPr id="4" name="Picture 3" descr="A picture containing text&#10;&#10;Description automatically generated with very low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991064"/>
            <a:ext cx="3078480" cy="262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General Fund &amp; Lease Rental</a:t>
            </a:r>
            <a:br>
              <a:rPr lang="en-US" sz="2800" b="1" dirty="0"/>
            </a:br>
            <a:r>
              <a:rPr lang="en-US" sz="2800" b="1" dirty="0"/>
              <a:t>Budget-to-Budget</a:t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125159"/>
              </p:ext>
            </p:extLst>
          </p:nvPr>
        </p:nvGraphicFramePr>
        <p:xfrm>
          <a:off x="646110" y="1853251"/>
          <a:ext cx="10643682" cy="357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6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2019/20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2018/19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$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524">
                <a:tc>
                  <a:txBody>
                    <a:bodyPr/>
                    <a:lstStyle/>
                    <a:p>
                      <a:r>
                        <a:rPr lang="en-US" sz="2800" dirty="0"/>
                        <a:t>General</a:t>
                      </a:r>
                      <a:r>
                        <a:rPr lang="en-US" sz="2800" baseline="0" dirty="0"/>
                        <a:t> Fund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$10,367,519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$ 9,791,364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$576,155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5.88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730">
                <a:tc>
                  <a:txBody>
                    <a:bodyPr/>
                    <a:lstStyle/>
                    <a:p>
                      <a:r>
                        <a:rPr lang="en-US" sz="2800" dirty="0"/>
                        <a:t>Lease</a:t>
                      </a:r>
                      <a:r>
                        <a:rPr lang="en-US" sz="2800" baseline="0" dirty="0"/>
                        <a:t> Rental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dirty="0"/>
                        <a:t>$  1,463,196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dirty="0"/>
                        <a:t>$ 1,461,996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baseline="0" dirty="0"/>
                        <a:t>  </a:t>
                      </a:r>
                      <a:r>
                        <a:rPr lang="en-US" sz="2800" u="sng" dirty="0"/>
                        <a:t> </a:t>
                      </a:r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/>
                        <a:t>$1,200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/>
                        <a:t>0.08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789">
                <a:tc>
                  <a:txBody>
                    <a:bodyPr/>
                    <a:lstStyle/>
                    <a:p>
                      <a:r>
                        <a:rPr lang="en-US" sz="2800" dirty="0"/>
                        <a:t>Total Expenditures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  <a:p>
                      <a:r>
                        <a:rPr lang="en-US" sz="2800" b="0" dirty="0"/>
                        <a:t>$11,830,715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$11,253,360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$577,355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5.13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SUMMARY OF BUDGET-TO-BUDGET CHANGE: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702644"/>
              </p:ext>
            </p:extLst>
          </p:nvPr>
        </p:nvGraphicFramePr>
        <p:xfrm>
          <a:off x="621791" y="1167064"/>
          <a:ext cx="10533888" cy="491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67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New instructor, classroom equipment &amp; 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$175,894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1.80%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Salaries</a:t>
                      </a:r>
                      <a:r>
                        <a:rPr lang="en-US" baseline="0" dirty="0"/>
                        <a:t> &amp; 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aseline="0" dirty="0"/>
                        <a:t>187,290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1.91%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106,410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1.09%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Health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107,872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1.10%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Contractual &amp; other statutory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19,683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0.20%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Purchased</a:t>
                      </a:r>
                      <a:r>
                        <a:rPr lang="en-US" baseline="0" dirty="0"/>
                        <a:t> services, s</a:t>
                      </a:r>
                      <a:r>
                        <a:rPr lang="en-US" dirty="0"/>
                        <a:t>upplies,</a:t>
                      </a:r>
                      <a:r>
                        <a:rPr lang="en-US" baseline="0" dirty="0"/>
                        <a:t> equipment &amp;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   </a:t>
                      </a:r>
                      <a:r>
                        <a:rPr lang="en-US" u="sng" baseline="0" dirty="0"/>
                        <a:t>(20,994)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</a:t>
                      </a:r>
                      <a:r>
                        <a:rPr lang="en-US" u="sng" baseline="0" dirty="0"/>
                        <a:t> -0.21%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$576,155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5.88</a:t>
                      </a:r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dirty="0"/>
                        <a:t>Lease Rental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      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 </a:t>
                      </a:r>
                      <a:r>
                        <a:rPr lang="en-US" u="sng" baseline="0" dirty="0"/>
                        <a:t>  0.08</a:t>
                      </a:r>
                      <a:r>
                        <a:rPr lang="en-US" u="sng" dirty="0"/>
                        <a:t>%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Budget-to-Budget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/>
                        <a:t>   $577,355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u="dbl" baseline="0" dirty="0"/>
                        <a:t>   5.13%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097029"/>
          </a:xfrm>
        </p:spPr>
        <p:txBody>
          <a:bodyPr/>
          <a:lstStyle/>
          <a:p>
            <a:r>
              <a:rPr lang="en-US" b="1" dirty="0"/>
              <a:t>Receipts from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401745"/>
              </p:ext>
            </p:extLst>
          </p:nvPr>
        </p:nvGraphicFramePr>
        <p:xfrm>
          <a:off x="633984" y="1581114"/>
          <a:ext cx="10521696" cy="458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84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2019/2020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2018/2019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$ 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% 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5516">
                <a:tc>
                  <a:txBody>
                    <a:bodyPr/>
                    <a:lstStyle/>
                    <a:p>
                      <a:r>
                        <a:rPr lang="en-US" sz="3200" dirty="0"/>
                        <a:t>General Fund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$8,192,518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$8,011,464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$181,054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</a:t>
                      </a:r>
                    </a:p>
                    <a:p>
                      <a:r>
                        <a:rPr lang="en-US" sz="3200" dirty="0"/>
                        <a:t>2.26%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023">
                <a:tc>
                  <a:txBody>
                    <a:bodyPr/>
                    <a:lstStyle/>
                    <a:p>
                      <a:r>
                        <a:rPr lang="en-US" sz="3200" dirty="0"/>
                        <a:t>Lease Rental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u="sng" dirty="0"/>
                        <a:t>$1,463,196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$</a:t>
                      </a:r>
                      <a:r>
                        <a:rPr lang="en-US" sz="3200" u="sng" dirty="0"/>
                        <a:t>1,461,996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</a:t>
                      </a:r>
                    </a:p>
                    <a:p>
                      <a:r>
                        <a:rPr lang="en-US" sz="3200" u="sng" dirty="0"/>
                        <a:t> </a:t>
                      </a:r>
                      <a:r>
                        <a:rPr lang="en-US" sz="3200" u="sng" baseline="0" dirty="0"/>
                        <a:t>   </a:t>
                      </a:r>
                      <a:r>
                        <a:rPr lang="en-US" sz="3200" u="sng" dirty="0"/>
                        <a:t>$1,200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u="sng" baseline="0" dirty="0"/>
                        <a:t>  </a:t>
                      </a:r>
                      <a:r>
                        <a:rPr lang="en-US" sz="3200" u="sng" dirty="0"/>
                        <a:t>0.08%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23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$9,655,714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$9,473,460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$182,254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1.92%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Other revenue / transfers / fund balance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55393"/>
              </p:ext>
            </p:extLst>
          </p:nvPr>
        </p:nvGraphicFramePr>
        <p:xfrm>
          <a:off x="755904" y="2052638"/>
          <a:ext cx="10216895" cy="442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2019/2020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2018/2019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768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r>
                        <a:rPr lang="en-US" sz="2400" baseline="0" dirty="0"/>
                        <a:t> Local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90,500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90,500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-0-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0.00%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235">
                <a:tc>
                  <a:txBody>
                    <a:bodyPr/>
                    <a:lstStyle/>
                    <a:p>
                      <a:r>
                        <a:rPr lang="en-US" sz="2400" dirty="0"/>
                        <a:t>State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$1,556,500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$1,422,400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134,100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1.37%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570">
                <a:tc>
                  <a:txBody>
                    <a:bodyPr/>
                    <a:lstStyle/>
                    <a:p>
                      <a:r>
                        <a:rPr lang="en-US" sz="2400" dirty="0"/>
                        <a:t>Federal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283,000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267,000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 16,000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0.16%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43">
                <a:tc>
                  <a:txBody>
                    <a:bodyPr/>
                    <a:lstStyle/>
                    <a:p>
                      <a:r>
                        <a:rPr lang="en-US" sz="2400" dirty="0"/>
                        <a:t>BMCSHCC/DVHT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u="sng" dirty="0"/>
                        <a:t>$   245,000 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u="sng" dirty="0"/>
                        <a:t>$          - 0 - 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u="sng" dirty="0"/>
                        <a:t>$  245,000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 </a:t>
                      </a:r>
                      <a:r>
                        <a:rPr lang="en-US" sz="2400" u="sng" dirty="0"/>
                        <a:t>2.50%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43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$2,175,000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$1,779,900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395,100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4.04%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Next Steps: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Approve resolution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Board action by members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Submit budget to PDE</a:t>
            </a:r>
          </a:p>
        </p:txBody>
      </p:sp>
      <p:pic>
        <p:nvPicPr>
          <p:cNvPr id="4" name="Picture 3" descr="A picture containing text&#10;&#10;Description automatically generated with very low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080" y="257264"/>
            <a:ext cx="3554099" cy="303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640</TotalTime>
  <Words>274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2019/2020 Proposed General Fund Budget</vt:lpstr>
      <vt:lpstr>General Fund &amp; Lease Rental Budget-to-Budget </vt:lpstr>
      <vt:lpstr>SUMMARY OF BUDGET-TO-BUDGET CHANGE:</vt:lpstr>
      <vt:lpstr>Receipts from Members</vt:lpstr>
      <vt:lpstr>Other revenue / transfers / fund balance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Dimitri, Jeanise</cp:lastModifiedBy>
  <cp:revision>77</cp:revision>
  <cp:lastPrinted>2017-02-08T21:27:09Z</cp:lastPrinted>
  <dcterms:created xsi:type="dcterms:W3CDTF">2016-11-14T16:52:57Z</dcterms:created>
  <dcterms:modified xsi:type="dcterms:W3CDTF">2019-05-15T18:22:48Z</dcterms:modified>
</cp:coreProperties>
</file>